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58" r:id="rId3"/>
    <p:sldId id="307" r:id="rId4"/>
    <p:sldId id="257" r:id="rId5"/>
    <p:sldId id="306" r:id="rId6"/>
    <p:sldId id="309" r:id="rId7"/>
    <p:sldId id="310" r:id="rId8"/>
    <p:sldId id="315" r:id="rId9"/>
    <p:sldId id="314" r:id="rId10"/>
    <p:sldId id="316" r:id="rId11"/>
    <p:sldId id="308" r:id="rId12"/>
  </p:sldIdLst>
  <p:sldSz cx="9144000" cy="5143500" type="screen16x9"/>
  <p:notesSz cx="6858000" cy="9144000"/>
  <p:embeddedFontLst>
    <p:embeddedFont>
      <p:font typeface="Dune Rise" panose="02000503000000000000" pitchFamily="2" charset="0"/>
      <p:regular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ExtraBold" panose="00000900000000000000" pitchFamily="2" charset="0"/>
      <p:bold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E83459-4859-4B15-BB2E-2D518E9D845D}">
  <a:tblStyle styleId="{5BE83459-4859-4B15-BB2E-2D518E9D84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57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58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481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133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053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261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903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0" r:id="rId6"/>
    <p:sldLayoutId id="214748366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2276676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Dune Rise" panose="02000503000000000000" pitchFamily="2" charset="0"/>
              </a:rPr>
              <a:t>Mini Atlas</a:t>
            </a:r>
            <a:endParaRPr sz="6000" dirty="0">
              <a:latin typeface="Dune Rise" panose="02000503000000000000" pitchFamily="2" charset="0"/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DELFLY Agathe et MAUVOISIN Paul</a:t>
            </a:r>
            <a:endParaRPr dirty="0"/>
          </a:p>
        </p:txBody>
      </p:sp>
      <p:cxnSp>
        <p:nvCxnSpPr>
          <p:cNvPr id="165" name="Google Shape;165;p38"/>
          <p:cNvCxnSpPr>
            <a:cxnSpLocks/>
          </p:cNvCxnSpPr>
          <p:nvPr/>
        </p:nvCxnSpPr>
        <p:spPr>
          <a:xfrm>
            <a:off x="2532743" y="2876555"/>
            <a:ext cx="402045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" name="Google Shape;165;p38">
            <a:extLst>
              <a:ext uri="{FF2B5EF4-FFF2-40B4-BE49-F238E27FC236}">
                <a16:creationId xmlns:a16="http://schemas.microsoft.com/office/drawing/2014/main" id="{411075BA-FA46-499D-DD17-C6B6D91E6530}"/>
              </a:ext>
            </a:extLst>
          </p:cNvPr>
          <p:cNvCxnSpPr>
            <a:cxnSpLocks/>
          </p:cNvCxnSpPr>
          <p:nvPr/>
        </p:nvCxnSpPr>
        <p:spPr>
          <a:xfrm>
            <a:off x="3497943" y="1889582"/>
            <a:ext cx="215537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PERSPECTIVES D’AMÉLIORATION</a:t>
            </a: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383908"/>
            <a:ext cx="7762814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Agrandir l’entrepôt, </a:t>
            </a:r>
            <a:r>
              <a:rPr lang="fr-FR" sz="1800" dirty="0">
                <a:solidFill>
                  <a:srgbClr val="FFFFFF"/>
                </a:solidFill>
                <a:latin typeface="Montserrat" panose="00000500000000000000" pitchFamily="2" charset="0"/>
              </a:rPr>
              <a:t>a</a:t>
            </a: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ugmenter la taille et le nombre de robot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fr-FR" sz="1800" dirty="0">
                <a:solidFill>
                  <a:srgbClr val="FFFFFF"/>
                </a:solidFill>
                <a:latin typeface="Montserrat" panose="00000500000000000000" pitchFamily="2" charset="0"/>
              </a:rPr>
              <a:t>Améliorer le suivi de ligne, la précision des virages et la précision des arrêts sous les étagères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fr-FR" sz="1800" dirty="0">
                <a:solidFill>
                  <a:srgbClr val="FFFFFF"/>
                </a:solidFill>
                <a:latin typeface="Montserrat" panose="00000500000000000000" pitchFamily="2" charset="0"/>
              </a:rPr>
              <a:t>Créer un programme qui mémorise les contenus des étagères hors tension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fr-FR" sz="1800" dirty="0">
                <a:solidFill>
                  <a:srgbClr val="FFFFFF"/>
                </a:solidFill>
                <a:latin typeface="Montserrat" panose="00000500000000000000" pitchFamily="2" charset="0"/>
              </a:rPr>
              <a:t>Changer les matériaux du robot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fr-FR" sz="1800" dirty="0">
                <a:solidFill>
                  <a:srgbClr val="FFFFFF"/>
                </a:solidFill>
                <a:latin typeface="Montserrat" panose="00000500000000000000" pitchFamily="2" charset="0"/>
              </a:rPr>
              <a:t>Cable management</a:t>
            </a:r>
            <a:br>
              <a:rPr lang="fr-FR" dirty="0"/>
            </a:br>
            <a:endParaRPr lang="fr-FR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098" name="Picture 2" descr="SafeLog launches warehouse robots that can operate individually or in a  'swarm' – Robotics &amp; Automation News">
            <a:extLst>
              <a:ext uri="{FF2B5EF4-FFF2-40B4-BE49-F238E27FC236}">
                <a16:creationId xmlns:a16="http://schemas.microsoft.com/office/drawing/2014/main" id="{64EE194E-5328-DB63-2698-B573C5DFD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487" y="3076043"/>
            <a:ext cx="2873827" cy="191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44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0331" y="3171143"/>
            <a:ext cx="4691498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latin typeface="Montserrat ExtraBold" panose="00000900000000000000" pitchFamily="2" charset="0"/>
              </a:rPr>
              <a:t>DÉMONSTRATION ET QUESTIONS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91592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500" y="28897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DÉTAILS TECHNIQUES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5859926" y="2889775"/>
            <a:ext cx="2404247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DÉMONSTRATION ET QUESTIONS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50" y="28897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 ET INTÉRÊTS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0331" y="3127600"/>
            <a:ext cx="3380698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latin typeface="Montserrat ExtraBold" panose="00000900000000000000" pitchFamily="2" charset="0"/>
              </a:rPr>
              <a:t>OBJECTIFS ET INTÉRÊTS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35240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 ROBOT D’ENTREPÔT</a:t>
            </a: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203150" y="1153400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Type AGV en essaim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Exécute des tâches répétitives, pénibles, avec une meilleure précision et sans prendre de pause</a:t>
            </a: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 descr="Automated Guided Vehicles (AGVs)">
            <a:extLst>
              <a:ext uri="{FF2B5EF4-FFF2-40B4-BE49-F238E27FC236}">
                <a16:creationId xmlns:a16="http://schemas.microsoft.com/office/drawing/2014/main" id="{AE7AA512-CA77-2921-6091-FB3B6C2D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457" y="2424197"/>
            <a:ext cx="3636736" cy="242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68D9A0-1FCF-8C28-FEF6-C27B1711F261}"/>
              </a:ext>
            </a:extLst>
          </p:cNvPr>
          <p:cNvSpPr txBox="1">
            <a:spLocks/>
          </p:cNvSpPr>
          <p:nvPr/>
        </p:nvSpPr>
        <p:spPr>
          <a:xfrm>
            <a:off x="203150" y="2368552"/>
            <a:ext cx="4688164" cy="30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fr-FR" sz="1800" dirty="0">
                <a:solidFill>
                  <a:srgbClr val="FFFFFF"/>
                </a:solidFill>
                <a:latin typeface="Montserrat" panose="00000500000000000000" pitchFamily="2" charset="0"/>
              </a:rPr>
              <a:t>L’objectif est de gagner du temps, de l’argent, de l’efficacité et d’éviter à un humain de faire ces tâches</a:t>
            </a:r>
            <a:endParaRPr lang="fr-FR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BB7C5-320D-DF76-43D7-EF423C20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SIMPLE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78108C-E162-147C-577A-AD86B3D07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971971"/>
            <a:ext cx="7172100" cy="3039900"/>
          </a:xfrm>
        </p:spPr>
        <p:txBody>
          <a:bodyPr/>
          <a:lstStyle/>
          <a:p>
            <a:r>
              <a:rPr lang="fr-FR" sz="1800" dirty="0"/>
              <a:t>L’essaim communique avec un ordinateur central qui enregistre les contenus des étagères</a:t>
            </a:r>
          </a:p>
          <a:p>
            <a:r>
              <a:rPr lang="fr-FR" sz="1800" dirty="0"/>
              <a:t>L’utilisateur décide du robot à missionner</a:t>
            </a:r>
          </a:p>
          <a:p>
            <a:endParaRPr lang="fr-FR" sz="1800" dirty="0"/>
          </a:p>
          <a:p>
            <a:pPr marL="155575" indent="0">
              <a:buNone/>
            </a:pPr>
            <a:endParaRPr lang="fr-FR" sz="1800" dirty="0"/>
          </a:p>
          <a:p>
            <a:pPr marL="155575" indent="0">
              <a:buNone/>
            </a:pPr>
            <a:endParaRPr lang="fr-FR" sz="1800" dirty="0"/>
          </a:p>
          <a:p>
            <a:pPr marL="155575" indent="0">
              <a:buNone/>
            </a:pPr>
            <a:endParaRPr lang="fr-FR" sz="1800" dirty="0"/>
          </a:p>
          <a:p>
            <a:pPr marL="155575" indent="0">
              <a:buNone/>
            </a:pPr>
            <a:endParaRPr lang="fr-FR" sz="1800" dirty="0"/>
          </a:p>
          <a:p>
            <a:pPr marL="155575" indent="0">
              <a:buNone/>
            </a:pPr>
            <a:endParaRPr lang="fr-FR" sz="1800" dirty="0"/>
          </a:p>
          <a:p>
            <a:pPr marL="155575" indent="0">
              <a:buNone/>
            </a:pPr>
            <a:endParaRPr lang="fr-FR" sz="1800" dirty="0"/>
          </a:p>
          <a:p>
            <a:pPr marL="155575" indent="0">
              <a:buNone/>
            </a:pPr>
            <a:endParaRPr lang="fr-FR" sz="1800" dirty="0"/>
          </a:p>
          <a:p>
            <a:pPr marL="155575" indent="0">
              <a:buNone/>
            </a:pPr>
            <a:endParaRPr lang="fr-FR" sz="1800" dirty="0"/>
          </a:p>
          <a:p>
            <a:r>
              <a:rPr lang="fr-FR" sz="1800" dirty="0"/>
              <a:t>Le robot se déplace avec les colis sur sa plaque élévatrice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EAF931-1798-D88C-0C2C-527CFE4C6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48" y="2033395"/>
            <a:ext cx="5030903" cy="213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48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334902" y="3120343"/>
            <a:ext cx="4396698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latin typeface="Montserrat ExtraBold" panose="00000900000000000000" pitchFamily="2" charset="0"/>
              </a:rPr>
              <a:t>DÉTAILS TECHNIQUES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480427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>
            <a:spLocks noGrp="1"/>
          </p:cNvSpPr>
          <p:nvPr>
            <p:ph type="title"/>
          </p:nvPr>
        </p:nvSpPr>
        <p:spPr>
          <a:xfrm>
            <a:off x="938500" y="20553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COMPOSANTS UTILISÉS</a:t>
            </a:r>
            <a:endParaRPr dirty="0"/>
          </a:p>
        </p:txBody>
      </p:sp>
      <p:cxnSp>
        <p:nvCxnSpPr>
          <p:cNvPr id="365" name="Google Shape;365;p52"/>
          <p:cNvCxnSpPr/>
          <p:nvPr/>
        </p:nvCxnSpPr>
        <p:spPr>
          <a:xfrm>
            <a:off x="1026200" y="17453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D1A9BA8D-E35F-7EEA-640F-7528E0362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342262"/>
              </p:ext>
            </p:extLst>
          </p:nvPr>
        </p:nvGraphicFramePr>
        <p:xfrm>
          <a:off x="1888308" y="858725"/>
          <a:ext cx="5885543" cy="4079240"/>
        </p:xfrm>
        <a:graphic>
          <a:graphicData uri="http://schemas.openxmlformats.org/drawingml/2006/table">
            <a:tbl>
              <a:tblPr firstRow="1" bandRow="1">
                <a:tableStyleId>{5BE83459-4859-4B15-BB2E-2D518E9D845D}</a:tableStyleId>
              </a:tblPr>
              <a:tblGrid>
                <a:gridCol w="3626966">
                  <a:extLst>
                    <a:ext uri="{9D8B030D-6E8A-4147-A177-3AD203B41FA5}">
                      <a16:colId xmlns:a16="http://schemas.microsoft.com/office/drawing/2014/main" val="3617931255"/>
                    </a:ext>
                  </a:extLst>
                </a:gridCol>
                <a:gridCol w="2258577">
                  <a:extLst>
                    <a:ext uri="{9D8B030D-6E8A-4147-A177-3AD203B41FA5}">
                      <a16:colId xmlns:a16="http://schemas.microsoft.com/office/drawing/2014/main" val="1593270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Montserrat ExtraBold" panose="00000900000000000000" pitchFamily="2" charset="0"/>
                        </a:rPr>
                        <a:t>Composant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Montserrat ExtraBold" panose="00000900000000000000" pitchFamily="2" charset="0"/>
                        </a:rPr>
                        <a:t>Quantité par robot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919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Alimentation 7,4V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63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Arduino Méga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38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Shield Arduino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60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Pont en H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68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Moteurs DC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395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Servomoteurs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249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Roues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519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Roulette à billes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51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Capteurs IR analogiques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384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Module radiofréquence HC-12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243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702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-673687" y="1444536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SCHÉMA</a:t>
            </a:r>
            <a:br>
              <a:rPr lang="fr-FR" dirty="0"/>
            </a:br>
            <a:r>
              <a:rPr lang="fr-FR" dirty="0"/>
              <a:t>DE</a:t>
            </a:r>
            <a:br>
              <a:rPr lang="fr-FR" dirty="0"/>
            </a:br>
            <a:r>
              <a:rPr lang="fr-FR" dirty="0"/>
              <a:t>CÂBLAGE</a:t>
            </a:r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524000" y="1887219"/>
            <a:ext cx="131354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2DF8A9AF-2376-0841-AE38-09565BA0B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143" y="133006"/>
            <a:ext cx="3534979" cy="4815770"/>
          </a:xfrm>
          <a:prstGeom prst="rect">
            <a:avLst/>
          </a:prstGeom>
        </p:spPr>
      </p:pic>
      <p:cxnSp>
        <p:nvCxnSpPr>
          <p:cNvPr id="6" name="Google Shape;172;p39">
            <a:extLst>
              <a:ext uri="{FF2B5EF4-FFF2-40B4-BE49-F238E27FC236}">
                <a16:creationId xmlns:a16="http://schemas.microsoft.com/office/drawing/2014/main" id="{35320CD1-259A-209B-D2F0-0113A4C8EA92}"/>
              </a:ext>
            </a:extLst>
          </p:cNvPr>
          <p:cNvCxnSpPr>
            <a:cxnSpLocks/>
          </p:cNvCxnSpPr>
          <p:nvPr/>
        </p:nvCxnSpPr>
        <p:spPr>
          <a:xfrm>
            <a:off x="1966686" y="2256684"/>
            <a:ext cx="46445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8" name="Google Shape;172;p39">
            <a:extLst>
              <a:ext uri="{FF2B5EF4-FFF2-40B4-BE49-F238E27FC236}">
                <a16:creationId xmlns:a16="http://schemas.microsoft.com/office/drawing/2014/main" id="{D4DF3EEE-3476-AAE1-5918-8BA92B36F357}"/>
              </a:ext>
            </a:extLst>
          </p:cNvPr>
          <p:cNvCxnSpPr>
            <a:cxnSpLocks/>
          </p:cNvCxnSpPr>
          <p:nvPr/>
        </p:nvCxnSpPr>
        <p:spPr>
          <a:xfrm>
            <a:off x="1429657" y="2656482"/>
            <a:ext cx="154577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478425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09472" y="241829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DIFFICULTÉS</a:t>
            </a:r>
            <a:br>
              <a:rPr lang="fr-FR" dirty="0"/>
            </a:br>
            <a:r>
              <a:rPr lang="fr-FR" dirty="0"/>
              <a:t>RENCONTRÉES</a:t>
            </a: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191272" y="1567856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fr-FR" sz="1800" dirty="0">
                <a:solidFill>
                  <a:srgbClr val="FFFFFF"/>
                </a:solidFill>
                <a:latin typeface="Montserrat" panose="00000500000000000000" pitchFamily="2" charset="0"/>
              </a:rPr>
              <a:t>Le guidage en crémaillère à petite échelle</a:t>
            </a:r>
          </a:p>
          <a:p>
            <a:pPr>
              <a:spcAft>
                <a:spcPts val="1600"/>
              </a:spcAft>
            </a:pPr>
            <a:r>
              <a:rPr lang="fr-FR" sz="1800" dirty="0">
                <a:solidFill>
                  <a:srgbClr val="FFFFFF"/>
                </a:solidFill>
                <a:latin typeface="Montserrat" panose="00000500000000000000" pitchFamily="2" charset="0"/>
              </a:rPr>
              <a:t>La gestion du poids et de l’équilibre du robot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fr-FR" sz="1800" dirty="0">
                <a:solidFill>
                  <a:srgbClr val="FFFFFF"/>
                </a:solidFill>
                <a:latin typeface="Montserrat" panose="00000500000000000000" pitchFamily="2" charset="0"/>
              </a:rPr>
              <a:t>Le robot est compact, il est difficile de réaliser un câblage propre et de placer tous les composants (ex </a:t>
            </a:r>
            <a:r>
              <a:rPr lang="fr-FR" sz="1800" dirty="0" err="1">
                <a:solidFill>
                  <a:srgbClr val="FFFFFF"/>
                </a:solidFill>
                <a:latin typeface="Montserrat" panose="00000500000000000000" pitchFamily="2" charset="0"/>
              </a:rPr>
              <a:t>Jetson</a:t>
            </a:r>
            <a:r>
              <a:rPr lang="fr-FR" sz="1800" dirty="0">
                <a:solidFill>
                  <a:srgbClr val="FFFFFF"/>
                </a:solidFill>
                <a:latin typeface="Montserrat" panose="00000500000000000000" pitchFamily="2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fr-FR" sz="1800" dirty="0">
                <a:solidFill>
                  <a:srgbClr val="FFFFFF"/>
                </a:solidFill>
                <a:latin typeface="Montserrat" panose="00000500000000000000" pitchFamily="2" charset="0"/>
              </a:rPr>
              <a:t>Réaliser un suivi de ligne fiable par l’utilisation d’un correcteur en position avec des capteurs analogiques</a:t>
            </a:r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997172" y="675282"/>
            <a:ext cx="207985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7779D5B2-18FA-5AD7-D578-21ABD7783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7" y="157148"/>
            <a:ext cx="3205071" cy="180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oogle Shape;172;p39">
            <a:extLst>
              <a:ext uri="{FF2B5EF4-FFF2-40B4-BE49-F238E27FC236}">
                <a16:creationId xmlns:a16="http://schemas.microsoft.com/office/drawing/2014/main" id="{82B0E9C7-4963-E95B-833E-3B06745F0574}"/>
              </a:ext>
            </a:extLst>
          </p:cNvPr>
          <p:cNvCxnSpPr>
            <a:cxnSpLocks/>
          </p:cNvCxnSpPr>
          <p:nvPr/>
        </p:nvCxnSpPr>
        <p:spPr>
          <a:xfrm>
            <a:off x="997172" y="1059910"/>
            <a:ext cx="242819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258261426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255</Words>
  <Application>Microsoft Office PowerPoint</Application>
  <PresentationFormat>Affichage à l'écran (16:9)</PresentationFormat>
  <Paragraphs>66</Paragraphs>
  <Slides>11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Montserrat</vt:lpstr>
      <vt:lpstr>Dune Rise</vt:lpstr>
      <vt:lpstr>Arial</vt:lpstr>
      <vt:lpstr>Montserrat ExtraBold</vt:lpstr>
      <vt:lpstr>Futuristic Background by Slidesgo</vt:lpstr>
      <vt:lpstr>Mini Atlas</vt:lpstr>
      <vt:lpstr>01</vt:lpstr>
      <vt:lpstr>01</vt:lpstr>
      <vt:lpstr>UN ROBOT D’ENTREPÔT</vt:lpstr>
      <vt:lpstr>FONCTIONNEMENT SIMPLE</vt:lpstr>
      <vt:lpstr>02</vt:lpstr>
      <vt:lpstr>COMPOSANTS UTILISÉS</vt:lpstr>
      <vt:lpstr>SCHÉMA DE CÂBLAGE</vt:lpstr>
      <vt:lpstr>DIFFICULTÉS RENCONTRÉES</vt:lpstr>
      <vt:lpstr>PERSPECTIVES D’AMÉLIORATION</vt:lpstr>
      <vt:lpstr>03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Atlas</dc:title>
  <cp:lastModifiedBy>Michel LEFRANCQ</cp:lastModifiedBy>
  <cp:revision>17</cp:revision>
  <dcterms:modified xsi:type="dcterms:W3CDTF">2024-05-28T08:21:20Z</dcterms:modified>
</cp:coreProperties>
</file>